
<file path=[Content_Types].xml><?xml version="1.0" encoding="utf-8"?>
<Types xmlns="http://schemas.openxmlformats.org/package/2006/content-types">
  <Default ContentType="application/x-fontdata" Extension="fntdata"/>
  <Default ContentType="image/gif" Extension="gif"/>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Lst>
  <p:sldSz cx="18288000" cy="10287000"/>
  <p:notesSz cx="6858000" cy="9144000"/>
  <p:embeddedFontLst>
    <p:embeddedFont>
      <p:font typeface="Montserrat Bold" charset="1" panose="00000800000000000000"/>
      <p:regular r:id="rId1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fonts/font14.fntdata" Type="http://schemas.openxmlformats.org/officeDocument/2006/relationships/font"/><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7.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gif" Type="http://schemas.openxmlformats.org/officeDocument/2006/relationships/image"/><Relationship Id="rId3" Target="../media/image9.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 Id="rId6" Target="../media/image3.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1.png" Type="http://schemas.openxmlformats.org/officeDocument/2006/relationships/image"/><Relationship Id="rId4" Target="../media/image2.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5160FC"/>
        </a:solidFill>
      </p:bgPr>
    </p:bg>
    <p:spTree>
      <p:nvGrpSpPr>
        <p:cNvPr id="1" name=""/>
        <p:cNvGrpSpPr/>
        <p:nvPr/>
      </p:nvGrpSpPr>
      <p:grpSpPr>
        <a:xfrm>
          <a:off x="0" y="0"/>
          <a:ext cx="0" cy="0"/>
          <a:chOff x="0" y="0"/>
          <a:chExt cx="0" cy="0"/>
        </a:xfrm>
      </p:grpSpPr>
      <p:sp>
        <p:nvSpPr>
          <p:cNvPr name="Freeform 2" id="2"/>
          <p:cNvSpPr/>
          <p:nvPr/>
        </p:nvSpPr>
        <p:spPr>
          <a:xfrm flipH="false" flipV="false" rot="0">
            <a:off x="7235229" y="1028700"/>
            <a:ext cx="3427732" cy="2163132"/>
          </a:xfrm>
          <a:custGeom>
            <a:avLst/>
            <a:gdLst/>
            <a:ahLst/>
            <a:cxnLst/>
            <a:rect r="r" b="b" t="t" l="l"/>
            <a:pathLst>
              <a:path h="2163132" w="3427732">
                <a:moveTo>
                  <a:pt x="0" y="0"/>
                </a:moveTo>
                <a:lnTo>
                  <a:pt x="3427731" y="0"/>
                </a:lnTo>
                <a:lnTo>
                  <a:pt x="3427731" y="2163132"/>
                </a:lnTo>
                <a:lnTo>
                  <a:pt x="0" y="216313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7151720" y="8370075"/>
            <a:ext cx="3984560" cy="888225"/>
          </a:xfrm>
          <a:custGeom>
            <a:avLst/>
            <a:gdLst/>
            <a:ahLst/>
            <a:cxnLst/>
            <a:rect r="r" b="b" t="t" l="l"/>
            <a:pathLst>
              <a:path h="888225" w="3984560">
                <a:moveTo>
                  <a:pt x="0" y="0"/>
                </a:moveTo>
                <a:lnTo>
                  <a:pt x="3984560" y="0"/>
                </a:lnTo>
                <a:lnTo>
                  <a:pt x="3984560" y="888225"/>
                </a:lnTo>
                <a:lnTo>
                  <a:pt x="0" y="888225"/>
                </a:lnTo>
                <a:lnTo>
                  <a:pt x="0" y="0"/>
                </a:lnTo>
                <a:close/>
              </a:path>
            </a:pathLst>
          </a:custGeom>
          <a:blipFill>
            <a:blip r:embed="rId4"/>
            <a:stretch>
              <a:fillRect l="0" t="0" r="0" b="0"/>
            </a:stretch>
          </a:blipFill>
        </p:spPr>
      </p:sp>
      <p:sp>
        <p:nvSpPr>
          <p:cNvPr name="TextBox 4" id="4"/>
          <p:cNvSpPr txBox="true"/>
          <p:nvPr/>
        </p:nvSpPr>
        <p:spPr>
          <a:xfrm rot="0">
            <a:off x="3095089" y="4865012"/>
            <a:ext cx="12097822" cy="953135"/>
          </a:xfrm>
          <a:prstGeom prst="rect">
            <a:avLst/>
          </a:prstGeom>
        </p:spPr>
        <p:txBody>
          <a:bodyPr anchor="t" rtlCol="false" tIns="0" lIns="0" bIns="0" rIns="0">
            <a:spAutoFit/>
          </a:bodyPr>
          <a:lstStyle/>
          <a:p>
            <a:pPr algn="ctr">
              <a:lnSpc>
                <a:spcPts val="7840"/>
              </a:lnSpc>
            </a:pPr>
            <a:r>
              <a:rPr lang="en-US" sz="5600" b="true">
                <a:solidFill>
                  <a:srgbClr val="FFF5CB"/>
                </a:solidFill>
                <a:latin typeface="Montserrat Bold"/>
                <a:ea typeface="Montserrat Bold"/>
                <a:cs typeface="Montserrat Bold"/>
                <a:sym typeface="Montserrat Bold"/>
              </a:rPr>
              <a:t>Welcome to the EndoStand Tool</a:t>
            </a:r>
          </a:p>
        </p:txBody>
      </p:sp>
    </p:spTree>
  </p:cSld>
  <p:clrMapOvr>
    <a:masterClrMapping/>
  </p:clrMapOvr>
</p:sld>
</file>

<file path=ppt/slides/slide2.xml><?xml version="1.0" encoding="utf-8"?>
<p:sld xmlns:p="http://schemas.openxmlformats.org/presentationml/2006/main" xmlns:a="http://schemas.openxmlformats.org/drawingml/2006/main">
  <p:cSld>
    <p:bg>
      <p:bgPr>
        <a:solidFill>
          <a:srgbClr val="5160FC"/>
        </a:solidFill>
      </p:bgPr>
    </p:bg>
    <p:spTree>
      <p:nvGrpSpPr>
        <p:cNvPr id="1" name=""/>
        <p:cNvGrpSpPr/>
        <p:nvPr/>
      </p:nvGrpSpPr>
      <p:grpSpPr>
        <a:xfrm>
          <a:off x="0" y="0"/>
          <a:ext cx="0" cy="0"/>
          <a:chOff x="0" y="0"/>
          <a:chExt cx="0" cy="0"/>
        </a:xfrm>
      </p:grpSpPr>
      <p:sp>
        <p:nvSpPr>
          <p:cNvPr name="TextBox 2" id="2"/>
          <p:cNvSpPr txBox="true"/>
          <p:nvPr/>
        </p:nvSpPr>
        <p:spPr>
          <a:xfrm rot="0">
            <a:off x="0" y="2493498"/>
            <a:ext cx="18288000" cy="4135868"/>
          </a:xfrm>
          <a:prstGeom prst="rect">
            <a:avLst/>
          </a:prstGeom>
        </p:spPr>
        <p:txBody>
          <a:bodyPr anchor="t" rtlCol="false" tIns="0" lIns="0" bIns="0" rIns="0">
            <a:spAutoFit/>
          </a:bodyPr>
          <a:lstStyle/>
          <a:p>
            <a:pPr algn="ctr">
              <a:lnSpc>
                <a:spcPts val="8223"/>
              </a:lnSpc>
            </a:pPr>
            <a:r>
              <a:rPr lang="en-US" sz="5873" b="true">
                <a:solidFill>
                  <a:srgbClr val="FFF5CB"/>
                </a:solidFill>
                <a:latin typeface="Montserrat Bold"/>
                <a:ea typeface="Montserrat Bold"/>
                <a:cs typeface="Montserrat Bold"/>
                <a:sym typeface="Montserrat Bold"/>
              </a:rPr>
              <a:t>EndoStand helps women living with endometriosis understand their medical reports by translating complex medical language into clear, accessible explanations.</a:t>
            </a:r>
          </a:p>
        </p:txBody>
      </p:sp>
    </p:spTree>
  </p:cSld>
  <p:clrMapOvr>
    <a:masterClrMapping/>
  </p:clrMapOvr>
  <p:transition spd="slow">
    <p:cover dir="l"/>
  </p:transition>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5160FC"/>
        </a:solidFill>
      </p:bgPr>
    </p:bg>
    <p:spTree>
      <p:nvGrpSpPr>
        <p:cNvPr id="1" name=""/>
        <p:cNvGrpSpPr/>
        <p:nvPr/>
      </p:nvGrpSpPr>
      <p:grpSpPr>
        <a:xfrm>
          <a:off x="0" y="0"/>
          <a:ext cx="0" cy="0"/>
          <a:chOff x="0" y="0"/>
          <a:chExt cx="0" cy="0"/>
        </a:xfrm>
      </p:grpSpPr>
      <p:sp>
        <p:nvSpPr>
          <p:cNvPr name="Freeform 2" id="2"/>
          <p:cNvSpPr/>
          <p:nvPr/>
        </p:nvSpPr>
        <p:spPr>
          <a:xfrm flipH="false" flipV="false" rot="0">
            <a:off x="661745" y="2446733"/>
            <a:ext cx="7732702" cy="6437474"/>
          </a:xfrm>
          <a:custGeom>
            <a:avLst/>
            <a:gdLst/>
            <a:ahLst/>
            <a:cxnLst/>
            <a:rect r="r" b="b" t="t" l="l"/>
            <a:pathLst>
              <a:path h="6437474" w="7732702">
                <a:moveTo>
                  <a:pt x="0" y="0"/>
                </a:moveTo>
                <a:lnTo>
                  <a:pt x="7732702" y="0"/>
                </a:lnTo>
                <a:lnTo>
                  <a:pt x="7732702" y="6437474"/>
                </a:lnTo>
                <a:lnTo>
                  <a:pt x="0" y="6437474"/>
                </a:lnTo>
                <a:lnTo>
                  <a:pt x="0" y="0"/>
                </a:lnTo>
                <a:close/>
              </a:path>
            </a:pathLst>
          </a:custGeom>
          <a:blipFill>
            <a:blip r:embed="rId2"/>
            <a:stretch>
              <a:fillRect l="0" t="0" r="0" b="0"/>
            </a:stretch>
          </a:blipFill>
        </p:spPr>
      </p:sp>
      <p:sp>
        <p:nvSpPr>
          <p:cNvPr name="TextBox 3" id="3"/>
          <p:cNvSpPr txBox="true"/>
          <p:nvPr/>
        </p:nvSpPr>
        <p:spPr>
          <a:xfrm rot="0">
            <a:off x="10279420" y="727231"/>
            <a:ext cx="5930231" cy="1719501"/>
          </a:xfrm>
          <a:prstGeom prst="rect">
            <a:avLst/>
          </a:prstGeom>
        </p:spPr>
        <p:txBody>
          <a:bodyPr anchor="t" rtlCol="false" tIns="0" lIns="0" bIns="0" rIns="0">
            <a:spAutoFit/>
          </a:bodyPr>
          <a:lstStyle/>
          <a:p>
            <a:pPr algn="ctr">
              <a:lnSpc>
                <a:spcPts val="6975"/>
              </a:lnSpc>
            </a:pPr>
            <a:r>
              <a:rPr lang="en-US" b="true" sz="4982" u="sng">
                <a:solidFill>
                  <a:srgbClr val="FFF5CB"/>
                </a:solidFill>
                <a:latin typeface="Montserrat Bold"/>
                <a:ea typeface="Montserrat Bold"/>
                <a:cs typeface="Montserrat Bold"/>
                <a:sym typeface="Montserrat Bold"/>
              </a:rPr>
              <a:t>How to use the tool:</a:t>
            </a:r>
          </a:p>
        </p:txBody>
      </p:sp>
      <p:sp>
        <p:nvSpPr>
          <p:cNvPr name="TextBox 4" id="4"/>
          <p:cNvSpPr txBox="true"/>
          <p:nvPr/>
        </p:nvSpPr>
        <p:spPr>
          <a:xfrm rot="0">
            <a:off x="8787951" y="3005455"/>
            <a:ext cx="8843430" cy="6157595"/>
          </a:xfrm>
          <a:prstGeom prst="rect">
            <a:avLst/>
          </a:prstGeom>
        </p:spPr>
        <p:txBody>
          <a:bodyPr anchor="t" rtlCol="false" tIns="0" lIns="0" bIns="0" rIns="0">
            <a:spAutoFit/>
          </a:bodyPr>
          <a:lstStyle/>
          <a:p>
            <a:pPr algn="l" marL="690882" indent="-345441" lvl="1">
              <a:lnSpc>
                <a:spcPts val="4480"/>
              </a:lnSpc>
              <a:buFont typeface="Arial"/>
              <a:buChar char="•"/>
            </a:pPr>
            <a:r>
              <a:rPr lang="en-US" b="true" sz="3200">
                <a:solidFill>
                  <a:srgbClr val="FFF5CB"/>
                </a:solidFill>
                <a:latin typeface="Montserrat Bold"/>
                <a:ea typeface="Montserrat Bold"/>
                <a:cs typeface="Montserrat Bold"/>
                <a:sym typeface="Montserrat Bold"/>
              </a:rPr>
              <a:t>Upload or scan your medical report by clicking on the “import” button</a:t>
            </a:r>
          </a:p>
          <a:p>
            <a:pPr algn="l">
              <a:lnSpc>
                <a:spcPts val="4480"/>
              </a:lnSpc>
            </a:pPr>
          </a:p>
          <a:p>
            <a:pPr algn="l" marL="690882" indent="-345441" lvl="1">
              <a:lnSpc>
                <a:spcPts val="4480"/>
              </a:lnSpc>
              <a:buFont typeface="Arial"/>
              <a:buChar char="•"/>
            </a:pPr>
            <a:r>
              <a:rPr lang="en-US" b="true" sz="3200">
                <a:solidFill>
                  <a:srgbClr val="FFF5CB"/>
                </a:solidFill>
                <a:latin typeface="Montserrat Bold"/>
                <a:ea typeface="Montserrat Bold"/>
                <a:cs typeface="Montserrat Bold"/>
                <a:sym typeface="Montserrat Bold"/>
              </a:rPr>
              <a:t>You can also copy and paste the text if you would rather not upload an image of your medical report.</a:t>
            </a:r>
          </a:p>
          <a:p>
            <a:pPr algn="l">
              <a:lnSpc>
                <a:spcPts val="4480"/>
              </a:lnSpc>
            </a:pPr>
          </a:p>
          <a:p>
            <a:pPr algn="l" marL="690882" indent="-345441" lvl="1">
              <a:lnSpc>
                <a:spcPts val="4480"/>
              </a:lnSpc>
              <a:buFont typeface="Arial"/>
              <a:buChar char="•"/>
            </a:pPr>
            <a:r>
              <a:rPr lang="en-US" b="true" sz="3200">
                <a:solidFill>
                  <a:srgbClr val="FFF5CB"/>
                </a:solidFill>
                <a:latin typeface="Montserrat Bold"/>
                <a:ea typeface="Montserrat Bold"/>
                <a:cs typeface="Montserrat Bold"/>
                <a:sym typeface="Montserrat Bold"/>
              </a:rPr>
              <a:t>Click “simplify” next to translate the medical terms into easier to understand terms.</a:t>
            </a:r>
          </a:p>
          <a:p>
            <a:pPr algn="l">
              <a:lnSpc>
                <a:spcPts val="4480"/>
              </a:lnSpc>
            </a:pPr>
          </a:p>
        </p:txBody>
      </p:sp>
    </p:spTree>
  </p:cSld>
  <p:clrMapOvr>
    <a:masterClrMapping/>
  </p:clrMapOvr>
  <p:transition spd="slow">
    <p:cover dir="ru"/>
  </p:transition>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5160FC"/>
        </a:solidFill>
      </p:bgPr>
    </p:bg>
    <p:spTree>
      <p:nvGrpSpPr>
        <p:cNvPr id="1" name=""/>
        <p:cNvGrpSpPr/>
        <p:nvPr/>
      </p:nvGrpSpPr>
      <p:grpSpPr>
        <a:xfrm>
          <a:off x="0" y="0"/>
          <a:ext cx="0" cy="0"/>
          <a:chOff x="0" y="0"/>
          <a:chExt cx="0" cy="0"/>
        </a:xfrm>
      </p:grpSpPr>
      <p:sp>
        <p:nvSpPr>
          <p:cNvPr name="Freeform 2" id="2"/>
          <p:cNvSpPr/>
          <p:nvPr/>
        </p:nvSpPr>
        <p:spPr>
          <a:xfrm flipH="false" flipV="false" rot="0">
            <a:off x="10029280" y="2345390"/>
            <a:ext cx="7813591" cy="6221572"/>
          </a:xfrm>
          <a:custGeom>
            <a:avLst/>
            <a:gdLst/>
            <a:ahLst/>
            <a:cxnLst/>
            <a:rect r="r" b="b" t="t" l="l"/>
            <a:pathLst>
              <a:path h="6221572" w="7813591">
                <a:moveTo>
                  <a:pt x="0" y="0"/>
                </a:moveTo>
                <a:lnTo>
                  <a:pt x="7813591" y="0"/>
                </a:lnTo>
                <a:lnTo>
                  <a:pt x="7813591" y="6221571"/>
                </a:lnTo>
                <a:lnTo>
                  <a:pt x="0" y="6221571"/>
                </a:lnTo>
                <a:lnTo>
                  <a:pt x="0" y="0"/>
                </a:lnTo>
                <a:close/>
              </a:path>
            </a:pathLst>
          </a:custGeom>
          <a:blipFill>
            <a:blip r:embed="rId2"/>
            <a:stretch>
              <a:fillRect l="0" t="0" r="0" b="0"/>
            </a:stretch>
          </a:blipFill>
        </p:spPr>
      </p:sp>
      <p:sp>
        <p:nvSpPr>
          <p:cNvPr name="TextBox 3" id="3"/>
          <p:cNvSpPr txBox="true"/>
          <p:nvPr/>
        </p:nvSpPr>
        <p:spPr>
          <a:xfrm rot="0">
            <a:off x="750421" y="942975"/>
            <a:ext cx="5930231" cy="1719501"/>
          </a:xfrm>
          <a:prstGeom prst="rect">
            <a:avLst/>
          </a:prstGeom>
        </p:spPr>
        <p:txBody>
          <a:bodyPr anchor="t" rtlCol="false" tIns="0" lIns="0" bIns="0" rIns="0">
            <a:spAutoFit/>
          </a:bodyPr>
          <a:lstStyle/>
          <a:p>
            <a:pPr algn="ctr">
              <a:lnSpc>
                <a:spcPts val="6975"/>
              </a:lnSpc>
            </a:pPr>
            <a:r>
              <a:rPr lang="en-US" b="true" sz="4982" u="sng">
                <a:solidFill>
                  <a:srgbClr val="FFF5CB"/>
                </a:solidFill>
                <a:latin typeface="Montserrat Bold"/>
                <a:ea typeface="Montserrat Bold"/>
                <a:cs typeface="Montserrat Bold"/>
                <a:sym typeface="Montserrat Bold"/>
              </a:rPr>
              <a:t>How to use the tool:</a:t>
            </a:r>
          </a:p>
        </p:txBody>
      </p:sp>
      <p:sp>
        <p:nvSpPr>
          <p:cNvPr name="TextBox 4" id="4"/>
          <p:cNvSpPr txBox="true"/>
          <p:nvPr/>
        </p:nvSpPr>
        <p:spPr>
          <a:xfrm rot="0">
            <a:off x="0" y="2941205"/>
            <a:ext cx="9500049" cy="7281545"/>
          </a:xfrm>
          <a:prstGeom prst="rect">
            <a:avLst/>
          </a:prstGeom>
        </p:spPr>
        <p:txBody>
          <a:bodyPr anchor="t" rtlCol="false" tIns="0" lIns="0" bIns="0" rIns="0">
            <a:spAutoFit/>
          </a:bodyPr>
          <a:lstStyle/>
          <a:p>
            <a:pPr algn="l" marL="690882" indent="-345441" lvl="1">
              <a:lnSpc>
                <a:spcPts val="4480"/>
              </a:lnSpc>
              <a:buFont typeface="Arial"/>
              <a:buChar char="•"/>
            </a:pPr>
            <a:r>
              <a:rPr lang="en-US" b="true" sz="3200">
                <a:solidFill>
                  <a:srgbClr val="FFF5CB"/>
                </a:solidFill>
                <a:latin typeface="Montserrat Bold"/>
                <a:ea typeface="Montserrat Bold"/>
                <a:cs typeface="Montserrat Bold"/>
                <a:sym typeface="Montserrat Bold"/>
              </a:rPr>
              <a:t>Your translated text will appear in the “simplified report section”.</a:t>
            </a:r>
          </a:p>
          <a:p>
            <a:pPr algn="l">
              <a:lnSpc>
                <a:spcPts val="4480"/>
              </a:lnSpc>
            </a:pPr>
          </a:p>
          <a:p>
            <a:pPr algn="l" marL="690882" indent="-345441" lvl="1">
              <a:lnSpc>
                <a:spcPts val="4480"/>
              </a:lnSpc>
              <a:buFont typeface="Arial"/>
              <a:buChar char="•"/>
            </a:pPr>
            <a:r>
              <a:rPr lang="en-US" b="true" sz="3200">
                <a:solidFill>
                  <a:srgbClr val="FFF5CB"/>
                </a:solidFill>
                <a:latin typeface="Montserrat Bold"/>
                <a:ea typeface="Montserrat Bold"/>
                <a:cs typeface="Montserrat Bold"/>
                <a:sym typeface="Montserrat Bold"/>
              </a:rPr>
              <a:t>AI rephrases the text into everyday language.</a:t>
            </a:r>
          </a:p>
          <a:p>
            <a:pPr algn="l">
              <a:lnSpc>
                <a:spcPts val="4480"/>
              </a:lnSpc>
            </a:pPr>
          </a:p>
          <a:p>
            <a:pPr algn="l" marL="690882" indent="-345441" lvl="1">
              <a:lnSpc>
                <a:spcPts val="4480"/>
              </a:lnSpc>
              <a:buFont typeface="Arial"/>
              <a:buChar char="•"/>
            </a:pPr>
            <a:r>
              <a:rPr lang="en-US" b="true" sz="3200">
                <a:solidFill>
                  <a:srgbClr val="FFF5CB"/>
                </a:solidFill>
                <a:latin typeface="Montserrat Bold"/>
                <a:ea typeface="Montserrat Bold"/>
                <a:cs typeface="Montserrat Bold"/>
                <a:sym typeface="Montserrat Bold"/>
              </a:rPr>
              <a:t>Keep a personal record or discuss it with your healthcare provider.</a:t>
            </a:r>
          </a:p>
          <a:p>
            <a:pPr algn="l">
              <a:lnSpc>
                <a:spcPts val="4480"/>
              </a:lnSpc>
            </a:pPr>
          </a:p>
          <a:p>
            <a:pPr algn="l" marL="690882" indent="-345441" lvl="1">
              <a:lnSpc>
                <a:spcPts val="4480"/>
              </a:lnSpc>
              <a:buFont typeface="Arial"/>
              <a:buChar char="•"/>
            </a:pPr>
            <a:r>
              <a:rPr lang="en-US" b="true" sz="3200">
                <a:solidFill>
                  <a:srgbClr val="FFF5CB"/>
                </a:solidFill>
                <a:latin typeface="Montserrat Bold"/>
                <a:ea typeface="Montserrat Bold"/>
                <a:cs typeface="Montserrat Bold"/>
                <a:sym typeface="Montserrat Bold"/>
              </a:rPr>
              <a:t>You can rate how you found the answer to with the “Rate” button.</a:t>
            </a:r>
          </a:p>
          <a:p>
            <a:pPr algn="l">
              <a:lnSpc>
                <a:spcPts val="4480"/>
              </a:lnSpc>
            </a:pPr>
          </a:p>
          <a:p>
            <a:pPr algn="l">
              <a:lnSpc>
                <a:spcPts val="4480"/>
              </a:lnSpc>
            </a:pPr>
          </a:p>
        </p:txBody>
      </p:sp>
    </p:spTree>
  </p:cSld>
  <p:clrMapOvr>
    <a:masterClrMapping/>
  </p:clrMapOvr>
  <p:transition spd="med">
    <p:cover dir="rd"/>
  </p:transition>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5160FC"/>
        </a:solidFill>
      </p:bgPr>
    </p:bg>
    <p:spTree>
      <p:nvGrpSpPr>
        <p:cNvPr id="1" name=""/>
        <p:cNvGrpSpPr/>
        <p:nvPr/>
      </p:nvGrpSpPr>
      <p:grpSpPr>
        <a:xfrm>
          <a:off x="0" y="0"/>
          <a:ext cx="0" cy="0"/>
          <a:chOff x="0" y="0"/>
          <a:chExt cx="0" cy="0"/>
        </a:xfrm>
      </p:grpSpPr>
      <p:sp>
        <p:nvSpPr>
          <p:cNvPr name="TextBox 2" id="2"/>
          <p:cNvSpPr txBox="true"/>
          <p:nvPr/>
        </p:nvSpPr>
        <p:spPr>
          <a:xfrm rot="0">
            <a:off x="1028700" y="1161848"/>
            <a:ext cx="7180933" cy="839338"/>
          </a:xfrm>
          <a:prstGeom prst="rect">
            <a:avLst/>
          </a:prstGeom>
        </p:spPr>
        <p:txBody>
          <a:bodyPr anchor="t" rtlCol="false" tIns="0" lIns="0" bIns="0" rIns="0">
            <a:spAutoFit/>
          </a:bodyPr>
          <a:lstStyle/>
          <a:p>
            <a:pPr algn="ctr">
              <a:lnSpc>
                <a:spcPts val="6975"/>
              </a:lnSpc>
            </a:pPr>
            <a:r>
              <a:rPr lang="en-US" b="true" sz="4982" u="sng">
                <a:solidFill>
                  <a:srgbClr val="FFF5CB"/>
                </a:solidFill>
                <a:latin typeface="Montserrat Bold"/>
                <a:ea typeface="Montserrat Bold"/>
                <a:cs typeface="Montserrat Bold"/>
                <a:sym typeface="Montserrat Bold"/>
              </a:rPr>
              <a:t>Languages Available </a:t>
            </a:r>
          </a:p>
        </p:txBody>
      </p:sp>
      <p:sp>
        <p:nvSpPr>
          <p:cNvPr name="TextBox 3" id="3"/>
          <p:cNvSpPr txBox="true"/>
          <p:nvPr/>
        </p:nvSpPr>
        <p:spPr>
          <a:xfrm rot="0">
            <a:off x="0" y="2941205"/>
            <a:ext cx="9500049" cy="4471670"/>
          </a:xfrm>
          <a:prstGeom prst="rect">
            <a:avLst/>
          </a:prstGeom>
        </p:spPr>
        <p:txBody>
          <a:bodyPr anchor="t" rtlCol="false" tIns="0" lIns="0" bIns="0" rIns="0">
            <a:spAutoFit/>
          </a:bodyPr>
          <a:lstStyle/>
          <a:p>
            <a:pPr algn="l" marL="690882" indent="-345441" lvl="1">
              <a:lnSpc>
                <a:spcPts val="4480"/>
              </a:lnSpc>
              <a:buFont typeface="Arial"/>
              <a:buChar char="•"/>
            </a:pPr>
            <a:r>
              <a:rPr lang="en-US" b="true" sz="3200">
                <a:solidFill>
                  <a:srgbClr val="FFF5CB"/>
                </a:solidFill>
                <a:latin typeface="Montserrat Bold"/>
                <a:ea typeface="Montserrat Bold"/>
                <a:cs typeface="Montserrat Bold"/>
                <a:sym typeface="Montserrat Bold"/>
              </a:rPr>
              <a:t>The EndoStand tool is available in:</a:t>
            </a:r>
          </a:p>
          <a:p>
            <a:pPr algn="l">
              <a:lnSpc>
                <a:spcPts val="4480"/>
              </a:lnSpc>
            </a:pPr>
          </a:p>
          <a:p>
            <a:pPr algn="l" marL="690882" indent="-345441" lvl="1">
              <a:lnSpc>
                <a:spcPts val="4480"/>
              </a:lnSpc>
              <a:buFont typeface="Arial"/>
              <a:buChar char="•"/>
            </a:pPr>
            <a:r>
              <a:rPr lang="en-US" b="true" sz="3200">
                <a:solidFill>
                  <a:srgbClr val="FFF5CB"/>
                </a:solidFill>
                <a:latin typeface="Montserrat Bold"/>
                <a:ea typeface="Montserrat Bold"/>
                <a:cs typeface="Montserrat Bold"/>
                <a:sym typeface="Montserrat Bold"/>
              </a:rPr>
              <a:t>English</a:t>
            </a:r>
          </a:p>
          <a:p>
            <a:pPr algn="l">
              <a:lnSpc>
                <a:spcPts val="4480"/>
              </a:lnSpc>
            </a:pPr>
          </a:p>
          <a:p>
            <a:pPr algn="l" marL="690882" indent="-345441" lvl="1">
              <a:lnSpc>
                <a:spcPts val="4480"/>
              </a:lnSpc>
              <a:buFont typeface="Arial"/>
              <a:buChar char="•"/>
            </a:pPr>
            <a:r>
              <a:rPr lang="en-US" b="true" sz="3200">
                <a:solidFill>
                  <a:srgbClr val="FFF5CB"/>
                </a:solidFill>
                <a:latin typeface="Montserrat Bold"/>
                <a:ea typeface="Montserrat Bold"/>
                <a:cs typeface="Montserrat Bold"/>
                <a:sym typeface="Montserrat Bold"/>
              </a:rPr>
              <a:t>French</a:t>
            </a:r>
          </a:p>
          <a:p>
            <a:pPr algn="l">
              <a:lnSpc>
                <a:spcPts val="4480"/>
              </a:lnSpc>
            </a:pPr>
          </a:p>
          <a:p>
            <a:pPr algn="l" marL="690882" indent="-345441" lvl="1">
              <a:lnSpc>
                <a:spcPts val="4480"/>
              </a:lnSpc>
              <a:buFont typeface="Arial"/>
              <a:buChar char="•"/>
            </a:pPr>
            <a:r>
              <a:rPr lang="en-US" b="true" sz="3200">
                <a:solidFill>
                  <a:srgbClr val="FFF5CB"/>
                </a:solidFill>
                <a:latin typeface="Montserrat Bold"/>
                <a:ea typeface="Montserrat Bold"/>
                <a:cs typeface="Montserrat Bold"/>
                <a:sym typeface="Montserrat Bold"/>
              </a:rPr>
              <a:t>Italian</a:t>
            </a:r>
          </a:p>
          <a:p>
            <a:pPr algn="l">
              <a:lnSpc>
                <a:spcPts val="4480"/>
              </a:lnSpc>
            </a:pPr>
            <a:r>
              <a:rPr lang="en-US" sz="3200" b="true">
                <a:solidFill>
                  <a:srgbClr val="FFF5CB"/>
                </a:solidFill>
                <a:latin typeface="Montserrat Bold"/>
                <a:ea typeface="Montserrat Bold"/>
                <a:cs typeface="Montserrat Bold"/>
                <a:sym typeface="Montserrat Bold"/>
              </a:rPr>
              <a:t>                   </a:t>
            </a:r>
          </a:p>
        </p:txBody>
      </p:sp>
      <p:sp>
        <p:nvSpPr>
          <p:cNvPr name="Freeform 4" id="4"/>
          <p:cNvSpPr/>
          <p:nvPr/>
        </p:nvSpPr>
        <p:spPr>
          <a:xfrm flipH="false" flipV="false" rot="0">
            <a:off x="10745814" y="2424120"/>
            <a:ext cx="6513486" cy="5438760"/>
          </a:xfrm>
          <a:custGeom>
            <a:avLst/>
            <a:gdLst/>
            <a:ahLst/>
            <a:cxnLst/>
            <a:rect r="r" b="b" t="t" l="l"/>
            <a:pathLst>
              <a:path h="5438760" w="6513486">
                <a:moveTo>
                  <a:pt x="0" y="0"/>
                </a:moveTo>
                <a:lnTo>
                  <a:pt x="6513486" y="0"/>
                </a:lnTo>
                <a:lnTo>
                  <a:pt x="6513486" y="5438760"/>
                </a:lnTo>
                <a:lnTo>
                  <a:pt x="0" y="543876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Tree>
  </p:cSld>
  <p:clrMapOvr>
    <a:masterClrMapping/>
  </p:clrMapOvr>
  <p:transition spd="med">
    <p:cover dir="rd"/>
  </p:transition>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5160FC"/>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0" t="0" r="0" b="0"/>
          <a:stretch>
            <a:fillRect/>
          </a:stretch>
        </p:blipFill>
        <p:spPr>
          <a:xfrm flipH="false" flipV="false" rot="0">
            <a:off x="1028700" y="7217012"/>
            <a:ext cx="3426453" cy="2604104"/>
          </a:xfrm>
          <a:prstGeom prst="rect">
            <a:avLst/>
          </a:prstGeom>
        </p:spPr>
      </p:pic>
      <p:sp>
        <p:nvSpPr>
          <p:cNvPr name="Freeform 3" id="3"/>
          <p:cNvSpPr/>
          <p:nvPr/>
        </p:nvSpPr>
        <p:spPr>
          <a:xfrm flipH="false" flipV="false" rot="0">
            <a:off x="11676672" y="3410888"/>
            <a:ext cx="5161110" cy="5108176"/>
          </a:xfrm>
          <a:custGeom>
            <a:avLst/>
            <a:gdLst/>
            <a:ahLst/>
            <a:cxnLst/>
            <a:rect r="r" b="b" t="t" l="l"/>
            <a:pathLst>
              <a:path h="5108176" w="5161110">
                <a:moveTo>
                  <a:pt x="0" y="0"/>
                </a:moveTo>
                <a:lnTo>
                  <a:pt x="5161110" y="0"/>
                </a:lnTo>
                <a:lnTo>
                  <a:pt x="5161110" y="5108176"/>
                </a:lnTo>
                <a:lnTo>
                  <a:pt x="0" y="5108176"/>
                </a:lnTo>
                <a:lnTo>
                  <a:pt x="0" y="0"/>
                </a:lnTo>
                <a:close/>
              </a:path>
            </a:pathLst>
          </a:custGeom>
          <a:blipFill>
            <a:blip r:embed="rId3"/>
            <a:stretch>
              <a:fillRect l="0" t="0" r="0" b="0"/>
            </a:stretch>
          </a:blipFill>
        </p:spPr>
      </p:sp>
      <p:sp>
        <p:nvSpPr>
          <p:cNvPr name="TextBox 4" id="4"/>
          <p:cNvSpPr txBox="true"/>
          <p:nvPr/>
        </p:nvSpPr>
        <p:spPr>
          <a:xfrm rot="0">
            <a:off x="1028700" y="1161848"/>
            <a:ext cx="7180933" cy="839338"/>
          </a:xfrm>
          <a:prstGeom prst="rect">
            <a:avLst/>
          </a:prstGeom>
        </p:spPr>
        <p:txBody>
          <a:bodyPr anchor="t" rtlCol="false" tIns="0" lIns="0" bIns="0" rIns="0">
            <a:spAutoFit/>
          </a:bodyPr>
          <a:lstStyle/>
          <a:p>
            <a:pPr algn="ctr">
              <a:lnSpc>
                <a:spcPts val="6975"/>
              </a:lnSpc>
            </a:pPr>
            <a:r>
              <a:rPr lang="en-US" b="true" sz="4982" u="sng">
                <a:solidFill>
                  <a:srgbClr val="FFF5CB"/>
                </a:solidFill>
                <a:latin typeface="Montserrat Bold"/>
                <a:ea typeface="Montserrat Bold"/>
                <a:cs typeface="Montserrat Bold"/>
                <a:sym typeface="Montserrat Bold"/>
              </a:rPr>
              <a:t>Try it!  </a:t>
            </a:r>
          </a:p>
        </p:txBody>
      </p:sp>
      <p:sp>
        <p:nvSpPr>
          <p:cNvPr name="TextBox 5" id="5"/>
          <p:cNvSpPr txBox="true"/>
          <p:nvPr/>
        </p:nvSpPr>
        <p:spPr>
          <a:xfrm rot="0">
            <a:off x="0" y="2941205"/>
            <a:ext cx="9500049" cy="2785745"/>
          </a:xfrm>
          <a:prstGeom prst="rect">
            <a:avLst/>
          </a:prstGeom>
        </p:spPr>
        <p:txBody>
          <a:bodyPr anchor="t" rtlCol="false" tIns="0" lIns="0" bIns="0" rIns="0">
            <a:spAutoFit/>
          </a:bodyPr>
          <a:lstStyle/>
          <a:p>
            <a:pPr algn="l" marL="690882" indent="-345441" lvl="1">
              <a:lnSpc>
                <a:spcPts val="4480"/>
              </a:lnSpc>
              <a:buFont typeface="Arial"/>
              <a:buChar char="•"/>
            </a:pPr>
            <a:r>
              <a:rPr lang="en-US" b="true" sz="3200">
                <a:solidFill>
                  <a:srgbClr val="FFF5CB"/>
                </a:solidFill>
                <a:latin typeface="Montserrat Bold"/>
                <a:ea typeface="Montserrat Bold"/>
                <a:cs typeface="Montserrat Bold"/>
                <a:sym typeface="Montserrat Bold"/>
              </a:rPr>
              <a:t>Scan the QR code on the right to try the EndoStand tool yourself.</a:t>
            </a:r>
          </a:p>
          <a:p>
            <a:pPr algn="l">
              <a:lnSpc>
                <a:spcPts val="4480"/>
              </a:lnSpc>
            </a:pPr>
          </a:p>
          <a:p>
            <a:pPr algn="l" marL="690882" indent="-345441" lvl="1">
              <a:lnSpc>
                <a:spcPts val="4480"/>
              </a:lnSpc>
              <a:buFont typeface="Arial"/>
              <a:buChar char="•"/>
            </a:pPr>
            <a:r>
              <a:rPr lang="en-US" b="true" sz="3200">
                <a:solidFill>
                  <a:srgbClr val="FFF5CB"/>
                </a:solidFill>
                <a:latin typeface="Montserrat Bold"/>
                <a:ea typeface="Montserrat Bold"/>
                <a:cs typeface="Montserrat Bold"/>
                <a:sym typeface="Montserrat Bold"/>
              </a:rPr>
              <a:t>It can also be accessed at https://endostand.endostories.eu/</a:t>
            </a:r>
          </a:p>
        </p:txBody>
      </p:sp>
    </p:spTree>
  </p:cSld>
  <p:clrMapOvr>
    <a:masterClrMapping/>
  </p:clrMapOvr>
  <p:transition spd="med">
    <p:cover dir="rd"/>
  </p:transition>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5160FC"/>
        </a:solidFill>
      </p:bgPr>
    </p:bg>
    <p:spTree>
      <p:nvGrpSpPr>
        <p:cNvPr id="1" name=""/>
        <p:cNvGrpSpPr/>
        <p:nvPr/>
      </p:nvGrpSpPr>
      <p:grpSpPr>
        <a:xfrm>
          <a:off x="0" y="0"/>
          <a:ext cx="0" cy="0"/>
          <a:chOff x="0" y="0"/>
          <a:chExt cx="0" cy="0"/>
        </a:xfrm>
      </p:grpSpPr>
      <p:sp>
        <p:nvSpPr>
          <p:cNvPr name="Freeform 2" id="2"/>
          <p:cNvSpPr/>
          <p:nvPr/>
        </p:nvSpPr>
        <p:spPr>
          <a:xfrm flipH="false" flipV="false" rot="0">
            <a:off x="5200247" y="3668006"/>
            <a:ext cx="7887506" cy="3380360"/>
          </a:xfrm>
          <a:custGeom>
            <a:avLst/>
            <a:gdLst/>
            <a:ahLst/>
            <a:cxnLst/>
            <a:rect r="r" b="b" t="t" l="l"/>
            <a:pathLst>
              <a:path h="3380360" w="7887506">
                <a:moveTo>
                  <a:pt x="0" y="0"/>
                </a:moveTo>
                <a:lnTo>
                  <a:pt x="7887506" y="0"/>
                </a:lnTo>
                <a:lnTo>
                  <a:pt x="7887506" y="3380360"/>
                </a:lnTo>
                <a:lnTo>
                  <a:pt x="0" y="338036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7905117" y="1350729"/>
            <a:ext cx="2477766" cy="1563639"/>
          </a:xfrm>
          <a:custGeom>
            <a:avLst/>
            <a:gdLst/>
            <a:ahLst/>
            <a:cxnLst/>
            <a:rect r="r" b="b" t="t" l="l"/>
            <a:pathLst>
              <a:path h="1563639" w="2477766">
                <a:moveTo>
                  <a:pt x="0" y="0"/>
                </a:moveTo>
                <a:lnTo>
                  <a:pt x="2477766" y="0"/>
                </a:lnTo>
                <a:lnTo>
                  <a:pt x="2477766" y="1563638"/>
                </a:lnTo>
                <a:lnTo>
                  <a:pt x="0" y="1563638"/>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7151720" y="8370075"/>
            <a:ext cx="3984560" cy="888225"/>
          </a:xfrm>
          <a:custGeom>
            <a:avLst/>
            <a:gdLst/>
            <a:ahLst/>
            <a:cxnLst/>
            <a:rect r="r" b="b" t="t" l="l"/>
            <a:pathLst>
              <a:path h="888225" w="3984560">
                <a:moveTo>
                  <a:pt x="0" y="0"/>
                </a:moveTo>
                <a:lnTo>
                  <a:pt x="3984560" y="0"/>
                </a:lnTo>
                <a:lnTo>
                  <a:pt x="3984560" y="888225"/>
                </a:lnTo>
                <a:lnTo>
                  <a:pt x="0" y="888225"/>
                </a:lnTo>
                <a:lnTo>
                  <a:pt x="0" y="0"/>
                </a:lnTo>
                <a:close/>
              </a:path>
            </a:pathLst>
          </a:custGeom>
          <a:blipFill>
            <a:blip r:embed="rId6"/>
            <a:stretch>
              <a:fillRect l="0" t="0" r="0" b="0"/>
            </a:stretch>
          </a:blipFill>
        </p:spPr>
      </p:sp>
    </p:spTree>
  </p:cSld>
  <p:clrMapOvr>
    <a:masterClrMapping/>
  </p:clrMapOvr>
  <p:transition spd="med">
    <p:cover dir="rd"/>
  </p:transition>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5160FC"/>
        </a:solidFill>
      </p:bgPr>
    </p:bg>
    <p:spTree>
      <p:nvGrpSpPr>
        <p:cNvPr id="1" name=""/>
        <p:cNvGrpSpPr/>
        <p:nvPr/>
      </p:nvGrpSpPr>
      <p:grpSpPr>
        <a:xfrm>
          <a:off x="0" y="0"/>
          <a:ext cx="0" cy="0"/>
          <a:chOff x="0" y="0"/>
          <a:chExt cx="0" cy="0"/>
        </a:xfrm>
      </p:grpSpPr>
      <p:sp>
        <p:nvSpPr>
          <p:cNvPr name="Freeform 2" id="2"/>
          <p:cNvSpPr/>
          <p:nvPr/>
        </p:nvSpPr>
        <p:spPr>
          <a:xfrm flipH="false" flipV="false" rot="0">
            <a:off x="7151720" y="8370075"/>
            <a:ext cx="3984560" cy="888225"/>
          </a:xfrm>
          <a:custGeom>
            <a:avLst/>
            <a:gdLst/>
            <a:ahLst/>
            <a:cxnLst/>
            <a:rect r="r" b="b" t="t" l="l"/>
            <a:pathLst>
              <a:path h="888225" w="3984560">
                <a:moveTo>
                  <a:pt x="0" y="0"/>
                </a:moveTo>
                <a:lnTo>
                  <a:pt x="3984560" y="0"/>
                </a:lnTo>
                <a:lnTo>
                  <a:pt x="3984560" y="888225"/>
                </a:lnTo>
                <a:lnTo>
                  <a:pt x="0" y="888225"/>
                </a:lnTo>
                <a:lnTo>
                  <a:pt x="0" y="0"/>
                </a:lnTo>
                <a:close/>
              </a:path>
            </a:pathLst>
          </a:custGeom>
          <a:blipFill>
            <a:blip r:embed="rId2"/>
            <a:stretch>
              <a:fillRect l="0" t="0" r="0" b="0"/>
            </a:stretch>
          </a:blipFill>
        </p:spPr>
      </p:sp>
      <p:sp>
        <p:nvSpPr>
          <p:cNvPr name="TextBox 3" id="3"/>
          <p:cNvSpPr txBox="true"/>
          <p:nvPr/>
        </p:nvSpPr>
        <p:spPr>
          <a:xfrm rot="0">
            <a:off x="2097376" y="4297680"/>
            <a:ext cx="14093247" cy="1653540"/>
          </a:xfrm>
          <a:prstGeom prst="rect">
            <a:avLst/>
          </a:prstGeom>
        </p:spPr>
        <p:txBody>
          <a:bodyPr anchor="t" rtlCol="false" tIns="0" lIns="0" bIns="0" rIns="0">
            <a:spAutoFit/>
          </a:bodyPr>
          <a:lstStyle/>
          <a:p>
            <a:pPr algn="l">
              <a:lnSpc>
                <a:spcPts val="3359"/>
              </a:lnSpc>
            </a:pPr>
            <a:r>
              <a:rPr lang="en-US" sz="2400" b="true">
                <a:solidFill>
                  <a:srgbClr val="FFF5CB"/>
                </a:solidFill>
                <a:latin typeface="Montserrat Bold"/>
                <a:ea typeface="Montserrat Bold"/>
                <a:cs typeface="Montserrat Bold"/>
                <a:sym typeface="Montserrat Bold"/>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name="Freeform 4" id="4"/>
          <p:cNvSpPr/>
          <p:nvPr/>
        </p:nvSpPr>
        <p:spPr>
          <a:xfrm flipH="false" flipV="false" rot="0">
            <a:off x="7905117" y="1350729"/>
            <a:ext cx="2477766" cy="1563639"/>
          </a:xfrm>
          <a:custGeom>
            <a:avLst/>
            <a:gdLst/>
            <a:ahLst/>
            <a:cxnLst/>
            <a:rect r="r" b="b" t="t" l="l"/>
            <a:pathLst>
              <a:path h="1563639" w="2477766">
                <a:moveTo>
                  <a:pt x="0" y="0"/>
                </a:moveTo>
                <a:lnTo>
                  <a:pt x="2477766" y="0"/>
                </a:lnTo>
                <a:lnTo>
                  <a:pt x="2477766" y="1563638"/>
                </a:lnTo>
                <a:lnTo>
                  <a:pt x="0" y="1563638"/>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Tree>
  </p:cSld>
  <p:clrMapOvr>
    <a:masterClrMapping/>
  </p:clrMapOvr>
  <p:transition spd="fast">
    <p:cover dir="l"/>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DAG110gD9-A</dc:identifier>
  <dcterms:modified xsi:type="dcterms:W3CDTF">2011-08-01T06:04:30Z</dcterms:modified>
  <cp:revision>1</cp:revision>
  <dc:title>EN Tutorial For The EndoStand Tool</dc:title>
</cp:coreProperties>
</file>